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76" r:id="rId4"/>
    <p:sldId id="279" r:id="rId5"/>
    <p:sldId id="258" r:id="rId6"/>
    <p:sldId id="278" r:id="rId7"/>
    <p:sldId id="263" r:id="rId8"/>
    <p:sldId id="274" r:id="rId9"/>
    <p:sldId id="267" r:id="rId10"/>
    <p:sldId id="281" r:id="rId11"/>
    <p:sldId id="265" r:id="rId12"/>
    <p:sldId id="280" r:id="rId13"/>
    <p:sldId id="282" r:id="rId14"/>
    <p:sldId id="266" r:id="rId15"/>
    <p:sldId id="268" r:id="rId16"/>
    <p:sldId id="269" r:id="rId17"/>
    <p:sldId id="273" r:id="rId18"/>
    <p:sldId id="272" r:id="rId19"/>
    <p:sldId id="275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35FF5A-1923-459E-9CE9-C152BE1B792F}" type="datetimeFigureOut">
              <a:rPr lang="es-AR" smtClean="0"/>
              <a:t>15/5/2019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91F816-1612-40AE-B3F2-A1DC12A38FE8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143000"/>
            <a:ext cx="24812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000375"/>
            <a:ext cx="3292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4 CuadroTexto"/>
          <p:cNvSpPr txBox="1">
            <a:spLocks noChangeArrowheads="1"/>
          </p:cNvSpPr>
          <p:nvPr/>
        </p:nvSpPr>
        <p:spPr bwMode="auto">
          <a:xfrm>
            <a:off x="1357313" y="4714875"/>
            <a:ext cx="664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3200" b="1">
                <a:latin typeface="Calibri" pitchFamily="34" charset="0"/>
              </a:rPr>
              <a:t>SECRETARIA DE ECONOMIA POPULAR </a:t>
            </a:r>
          </a:p>
        </p:txBody>
      </p:sp>
    </p:spTree>
    <p:extLst>
      <p:ext uri="{BB962C8B-B14F-4D97-AF65-F5344CB8AC3E}">
        <p14:creationId xmlns:p14="http://schemas.microsoft.com/office/powerpoint/2010/main" val="14142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24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es-AR" sz="2400" dirty="0" smtClean="0"/>
              <a:t> </a:t>
            </a:r>
            <a:r>
              <a:rPr lang="es-AR" sz="2400" b="1" dirty="0" smtClean="0"/>
              <a:t>En algunas Facturas Electrónicas o Ticket Factura</a:t>
            </a:r>
            <a:r>
              <a:rPr lang="es-AR" sz="2400" dirty="0" smtClean="0"/>
              <a:t> el</a:t>
            </a:r>
            <a:r>
              <a:rPr lang="es-AR" sz="2400" b="1" dirty="0" smtClean="0"/>
              <a:t> </a:t>
            </a:r>
            <a:r>
              <a:rPr lang="es-AR" sz="2400" i="1" dirty="0" smtClean="0"/>
              <a:t>CF DGI </a:t>
            </a:r>
            <a:r>
              <a:rPr lang="es-AR" sz="2400" dirty="0" smtClean="0"/>
              <a:t>(Controlador Fiscal)</a:t>
            </a:r>
          </a:p>
          <a:p>
            <a:pPr marL="0" lvl="0" indent="0" algn="ctr">
              <a:buNone/>
            </a:pPr>
            <a:endParaRPr lang="es-AR" sz="2400" dirty="0"/>
          </a:p>
          <a:p>
            <a:pPr marL="0" lvl="0" indent="0" algn="ctr">
              <a:buNone/>
            </a:pPr>
            <a:r>
              <a:rPr lang="es-AR" sz="2800" dirty="0" smtClean="0"/>
              <a:t>Tanto la “factura” como el “ticket </a:t>
            </a:r>
            <a:r>
              <a:rPr lang="es-AR" sz="2800" b="1" dirty="0" smtClean="0"/>
              <a:t>factura</a:t>
            </a:r>
            <a:r>
              <a:rPr lang="es-AR" sz="2800" dirty="0" smtClean="0"/>
              <a:t>” tienen validez fiscal si son emitidos por controladores fiscales homologados por AFIP (deben tener al pie en letra cursiva la leyenda “</a:t>
            </a:r>
            <a:r>
              <a:rPr lang="es-AR" sz="3200" b="1" i="1" dirty="0" smtClean="0"/>
              <a:t>CF</a:t>
            </a:r>
            <a:r>
              <a:rPr lang="es-AR" sz="3200" i="1" dirty="0" smtClean="0"/>
              <a:t> DGI</a:t>
            </a:r>
            <a:r>
              <a:rPr lang="es-AR" sz="2800" dirty="0" smtClean="0"/>
              <a:t>”) si la factura o ticket </a:t>
            </a:r>
            <a:r>
              <a:rPr lang="es-AR" sz="2800" b="1" dirty="0" smtClean="0"/>
              <a:t>factura</a:t>
            </a:r>
            <a:r>
              <a:rPr lang="es-AR" sz="2800" dirty="0" smtClean="0"/>
              <a:t> no tienen esa leyenda NO tiene validez fiscal.</a:t>
            </a:r>
            <a:endParaRPr lang="es-AR" sz="2800" dirty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37425" cy="64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1412776"/>
            <a:ext cx="144016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2 Elipse"/>
          <p:cNvSpPr/>
          <p:nvPr/>
        </p:nvSpPr>
        <p:spPr>
          <a:xfrm>
            <a:off x="5231194" y="809002"/>
            <a:ext cx="1357030" cy="2880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3070954" y="6151449"/>
            <a:ext cx="1357030" cy="2880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5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1691680" y="6093295"/>
            <a:ext cx="2232248" cy="64807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6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2400" dirty="0" smtClean="0"/>
          </a:p>
          <a:p>
            <a:pPr marL="0" indent="0" algn="ctr">
              <a:buNone/>
            </a:pPr>
            <a:r>
              <a:rPr lang="es-AR" sz="2400" dirty="0" smtClean="0"/>
              <a:t>NO SE DEBE RECIBIR FACTURA IMPRESA</a:t>
            </a:r>
          </a:p>
          <a:p>
            <a:pPr marL="0" indent="0" algn="ctr">
              <a:buNone/>
            </a:pPr>
            <a:endParaRPr lang="es-AR" sz="2400" dirty="0"/>
          </a:p>
          <a:p>
            <a:pPr marL="0" indent="0" algn="ctr">
              <a:buNone/>
            </a:pPr>
            <a:endParaRPr lang="es-AR" sz="2800" dirty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39"/>
            <a:ext cx="6365875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1584502"/>
            <a:ext cx="4320480" cy="54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7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500" b="1" dirty="0" smtClean="0"/>
              <a:t>Relación de Comprobante</a:t>
            </a:r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Hace hincapié en </a:t>
            </a:r>
            <a:r>
              <a:rPr lang="es-AR" dirty="0" smtClean="0"/>
              <a:t>lo que se gastó y en que se gastó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algn="just"/>
            <a:r>
              <a:rPr lang="es-AR" dirty="0" smtClean="0"/>
              <a:t>ART </a:t>
            </a:r>
            <a:r>
              <a:rPr lang="es-AR" dirty="0"/>
              <a:t>14 - Las personas o las entidades no gubernamentales que reciban fondos públicos en concepto de subsidios o subvenciones deberán rendir cuentas de su inversión con </a:t>
            </a:r>
            <a:r>
              <a:rPr lang="es-AR" b="1" dirty="0"/>
              <a:t>relación de comprobantes </a:t>
            </a:r>
            <a:r>
              <a:rPr lang="es-AR" dirty="0"/>
              <a:t>y los </a:t>
            </a:r>
            <a:r>
              <a:rPr lang="es-AR" b="1" dirty="0"/>
              <a:t>originales de la documentación</a:t>
            </a:r>
            <a:r>
              <a:rPr lang="es-AR" dirty="0"/>
              <a:t> que justifique los </a:t>
            </a:r>
            <a:r>
              <a:rPr lang="es-AR" dirty="0" smtClean="0"/>
              <a:t>gastos… </a:t>
            </a:r>
            <a:endParaRPr lang="es-AR" dirty="0"/>
          </a:p>
          <a:p>
            <a:pPr algn="just"/>
            <a:endParaRPr lang="es-AR" dirty="0" smtClean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1416271"/>
              </p:ext>
            </p:extLst>
          </p:nvPr>
        </p:nvGraphicFramePr>
        <p:xfrm>
          <a:off x="251522" y="1628802"/>
          <a:ext cx="8712966" cy="46805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9237"/>
                <a:gridCol w="1989857"/>
                <a:gridCol w="1390610"/>
                <a:gridCol w="1551869"/>
                <a:gridCol w="1423459"/>
                <a:gridCol w="1537934"/>
              </a:tblGrid>
              <a:tr h="120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Ord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Comprobante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Tipo de </a:t>
                      </a:r>
                      <a:r>
                        <a:rPr lang="es-AR" sz="2000" dirty="0" err="1">
                          <a:effectLst/>
                        </a:rPr>
                        <a:t>Comprob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Nº de </a:t>
                      </a:r>
                      <a:r>
                        <a:rPr lang="es-AR" sz="2000" dirty="0" err="1">
                          <a:effectLst/>
                        </a:rPr>
                        <a:t>Comprob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Detalle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Importe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23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23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557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TOTAL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/>
              <a:t>Nota de presentación de Rendición de cuentas</a:t>
            </a:r>
          </a:p>
          <a:p>
            <a:pPr marL="0" indent="0">
              <a:buNone/>
            </a:pPr>
            <a:endParaRPr lang="es-AR" b="1" dirty="0"/>
          </a:p>
          <a:p>
            <a:pPr marL="0" indent="0">
              <a:buNone/>
            </a:pPr>
            <a:r>
              <a:rPr lang="es-AR" dirty="0" smtClean="0"/>
              <a:t>Elevada </a:t>
            </a:r>
            <a:r>
              <a:rPr lang="es-AR" dirty="0" smtClean="0"/>
              <a:t>al Secretario de Economía Popular Ing. Rubén Daza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dirty="0" smtClean="0"/>
              <a:t>Una vez elaborada la Nota de presentación de la Rendición de cuentas, recibido la factura o ticket factura y confeccionado la relación de comprobante, se deberá  </a:t>
            </a:r>
            <a:r>
              <a:rPr lang="es-AR" b="1" dirty="0" smtClean="0"/>
              <a:t>Sacar 1 (una) copia.</a:t>
            </a:r>
            <a:endParaRPr lang="es-AR" b="1" dirty="0"/>
          </a:p>
          <a:p>
            <a:pPr marL="514350" lvl="0" indent="-514350" algn="just">
              <a:buFont typeface="+mj-lt"/>
              <a:buAutoNum type="arabicPeriod"/>
            </a:pPr>
            <a:endParaRPr lang="es-AR" dirty="0" smtClean="0"/>
          </a:p>
          <a:p>
            <a:pPr marL="0" lv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4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/>
              <a:t>Circuito </a:t>
            </a:r>
            <a:r>
              <a:rPr lang="es-AR" b="1" dirty="0"/>
              <a:t>de presentación de documentación </a:t>
            </a:r>
            <a:endParaRPr lang="es-AR" b="1" dirty="0" smtClean="0"/>
          </a:p>
          <a:p>
            <a:pPr marL="0" indent="0">
              <a:buNone/>
            </a:pPr>
            <a:endParaRPr lang="es-AR" b="1" dirty="0"/>
          </a:p>
          <a:p>
            <a:pPr marL="0" lvl="0" indent="0" algn="just">
              <a:buNone/>
            </a:pPr>
            <a:r>
              <a:rPr lang="es-AR" dirty="0" smtClean="0"/>
              <a:t>Presentar </a:t>
            </a:r>
            <a:r>
              <a:rPr lang="es-AR" dirty="0" smtClean="0"/>
              <a:t>en la </a:t>
            </a:r>
            <a:r>
              <a:rPr lang="es-AR" dirty="0" smtClean="0"/>
              <a:t>Dirección de Desarrollo Económico Social de la Secretaria </a:t>
            </a:r>
            <a:r>
              <a:rPr lang="es-AR" dirty="0"/>
              <a:t>de Economía Popular </a:t>
            </a:r>
            <a:r>
              <a:rPr lang="es-AR" b="1" dirty="0" smtClean="0"/>
              <a:t>el Original</a:t>
            </a:r>
            <a:r>
              <a:rPr lang="es-AR" dirty="0" smtClean="0"/>
              <a:t> </a:t>
            </a:r>
            <a:r>
              <a:rPr lang="es-AR" dirty="0" smtClean="0"/>
              <a:t>de </a:t>
            </a:r>
            <a:r>
              <a:rPr lang="es-AR" dirty="0"/>
              <a:t>la rendición de cuentas </a:t>
            </a:r>
            <a:r>
              <a:rPr lang="es-AR" dirty="0" smtClean="0"/>
              <a:t>con copia recibida por el Responsable </a:t>
            </a:r>
            <a:r>
              <a:rPr lang="es-AR" dirty="0" smtClean="0"/>
              <a:t>Administrativo </a:t>
            </a:r>
            <a:r>
              <a:rPr lang="es-AR" dirty="0" err="1" smtClean="0"/>
              <a:t>Tec</a:t>
            </a:r>
            <a:r>
              <a:rPr lang="es-AR" dirty="0" smtClean="0"/>
              <a:t>. Pablo Di Leo, la que debe permanecer en manos del beneficiario para que conste el cumplimiento de Rendición estipulado en el Programa.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Importante</a:t>
            </a:r>
            <a:endParaRPr lang="es-AR" b="1" dirty="0" smtClean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just">
              <a:buNone/>
            </a:pPr>
            <a:r>
              <a:rPr lang="es-AR" sz="3200" dirty="0"/>
              <a:t>La Rendición de Cuentas que corresponde a este artículo, deberá presentarse dentro de los 30 días de invertidos los fondos.</a:t>
            </a:r>
          </a:p>
          <a:p>
            <a:pPr marL="0" lv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i="1" dirty="0" smtClean="0"/>
          </a:p>
          <a:p>
            <a:pPr marL="0" indent="0" algn="ctr">
              <a:buNone/>
            </a:pPr>
            <a:r>
              <a:rPr lang="es-AR" i="1" dirty="0" smtClean="0"/>
              <a:t>TODO </a:t>
            </a:r>
            <a:r>
              <a:rPr lang="es-AR" i="1" dirty="0"/>
              <a:t>FINANCIAMIENTO RECIBIDO POR UNA ENTIDAD PUBLICA EN EL MARCO DE UN PROGRAMA O UN PLAN SEA SUBSIDIO </a:t>
            </a:r>
            <a:r>
              <a:rPr lang="es-AR" i="1" dirty="0" smtClean="0"/>
              <a:t>O CREDITO </a:t>
            </a:r>
            <a:r>
              <a:rPr lang="es-AR" b="1" i="1" dirty="0" smtClean="0"/>
              <a:t>SE </a:t>
            </a:r>
            <a:r>
              <a:rPr lang="es-AR" b="1" i="1" dirty="0"/>
              <a:t>DEBE REALIZAR RENDICION DE CUENTAS</a:t>
            </a:r>
            <a:r>
              <a:rPr lang="es-AR" i="1" dirty="0"/>
              <a:t> que justifique los gastos y de fidelidad del destino de los fondos.</a:t>
            </a:r>
          </a:p>
          <a:p>
            <a:pPr marL="0" indent="0">
              <a:buNone/>
            </a:pPr>
            <a:r>
              <a:rPr lang="es-AR" dirty="0" smtClean="0"/>
              <a:t>Se debe demostrar </a:t>
            </a:r>
            <a:r>
              <a:rPr lang="es-AR" dirty="0" smtClean="0"/>
              <a:t>“Cuánto </a:t>
            </a:r>
            <a:r>
              <a:rPr lang="es-AR" dirty="0"/>
              <a:t>lo que se </a:t>
            </a:r>
            <a:r>
              <a:rPr lang="es-AR" dirty="0" smtClean="0"/>
              <a:t>gastó” </a:t>
            </a:r>
            <a:r>
              <a:rPr lang="es-AR" dirty="0"/>
              <a:t>y </a:t>
            </a:r>
            <a:r>
              <a:rPr lang="es-AR" dirty="0" smtClean="0"/>
              <a:t>“en </a:t>
            </a:r>
            <a:r>
              <a:rPr lang="es-AR" dirty="0"/>
              <a:t>que se </a:t>
            </a:r>
            <a:r>
              <a:rPr lang="es-AR" dirty="0" smtClean="0"/>
              <a:t>gastó”</a:t>
            </a:r>
            <a:endParaRPr lang="es-AR" dirty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200" b="1" i="1" dirty="0"/>
              <a:t>RENDICION DE CUENTAS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s-AR" sz="3200" b="1" dirty="0" smtClean="0"/>
          </a:p>
          <a:p>
            <a:pPr algn="just"/>
            <a:r>
              <a:rPr lang="es-AR" sz="3200" dirty="0" smtClean="0"/>
              <a:t>En el </a:t>
            </a:r>
            <a:r>
              <a:rPr lang="es-AR" sz="3200" b="1" dirty="0" smtClean="0"/>
              <a:t>“Programa </a:t>
            </a:r>
            <a:r>
              <a:rPr lang="es-AR" sz="3200" b="1" dirty="0"/>
              <a:t>para el Desarrollo Económico y Social de los emprendedores de la Economía Popular de la Provincia de Jujuy”, (PROSEP) </a:t>
            </a:r>
            <a:r>
              <a:rPr lang="es-AR" sz="3200" dirty="0"/>
              <a:t>se </a:t>
            </a:r>
            <a:r>
              <a:rPr lang="es-AR" sz="3200" dirty="0" smtClean="0"/>
              <a:t>estipula que se debe rendir </a:t>
            </a:r>
            <a:r>
              <a:rPr lang="es-AR" sz="3200" dirty="0"/>
              <a:t>la totalidad del monto </a:t>
            </a:r>
            <a:r>
              <a:rPr lang="es-AR" sz="3200" dirty="0" smtClean="0"/>
              <a:t>recibido</a:t>
            </a:r>
            <a:r>
              <a:rPr lang="es-AR" sz="3200" dirty="0"/>
              <a:t>.</a:t>
            </a:r>
            <a:endParaRPr lang="es-AR" sz="3200" dirty="0"/>
          </a:p>
          <a:p>
            <a:endParaRPr lang="es-AR" dirty="0"/>
          </a:p>
        </p:txBody>
      </p:sp>
      <p:pic>
        <p:nvPicPr>
          <p:cNvPr id="4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200" b="1" i="1" dirty="0"/>
              <a:t>RENDICION DE CUENTAS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3200" b="1" dirty="0" smtClean="0"/>
              <a:t>PROSEP</a:t>
            </a:r>
          </a:p>
          <a:p>
            <a:pPr algn="just"/>
            <a:endParaRPr lang="es-AR" sz="3200" b="1" dirty="0"/>
          </a:p>
          <a:p>
            <a:pPr algn="just"/>
            <a:r>
              <a:rPr lang="es-AR" sz="3200" b="1" dirty="0" smtClean="0"/>
              <a:t>50% Subsidio</a:t>
            </a:r>
          </a:p>
          <a:p>
            <a:pPr algn="just"/>
            <a:endParaRPr lang="es-AR" sz="3200" b="1" dirty="0"/>
          </a:p>
          <a:p>
            <a:pPr algn="just"/>
            <a:r>
              <a:rPr lang="es-AR" sz="3200" b="1" dirty="0" smtClean="0"/>
              <a:t>50% Crédito</a:t>
            </a:r>
          </a:p>
          <a:p>
            <a:pPr algn="just"/>
            <a:endParaRPr lang="es-AR" sz="3200" b="1" dirty="0"/>
          </a:p>
          <a:p>
            <a:pPr marL="0" indent="0" algn="just">
              <a:buNone/>
            </a:pPr>
            <a:r>
              <a:rPr lang="es-AR" sz="3200" b="1" dirty="0" smtClean="0"/>
              <a:t>Se rinde la totalidad del monto recibido</a:t>
            </a:r>
            <a:endParaRPr lang="es-AR" sz="3200" dirty="0"/>
          </a:p>
          <a:p>
            <a:endParaRPr lang="es-AR" dirty="0"/>
          </a:p>
        </p:txBody>
      </p:sp>
      <p:pic>
        <p:nvPicPr>
          <p:cNvPr id="4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AR" sz="3200" dirty="0" smtClean="0"/>
          </a:p>
          <a:p>
            <a:pPr marL="0" indent="0" algn="just">
              <a:buNone/>
            </a:pPr>
            <a:r>
              <a:rPr lang="es-AR" sz="3200" dirty="0" smtClean="0"/>
              <a:t>¿</a:t>
            </a:r>
            <a:r>
              <a:rPr lang="es-AR" sz="3200" dirty="0"/>
              <a:t>Quién realiza la Rendición de Cuentas?</a:t>
            </a:r>
          </a:p>
          <a:p>
            <a:pPr marL="0" indent="0" algn="just">
              <a:buNone/>
            </a:pPr>
            <a:endParaRPr lang="es-AR" sz="3200" dirty="0" smtClean="0"/>
          </a:p>
          <a:p>
            <a:pPr marL="0" indent="0" algn="just">
              <a:buNone/>
            </a:pPr>
            <a:r>
              <a:rPr lang="es-AR" sz="3200" dirty="0" smtClean="0"/>
              <a:t>Personas </a:t>
            </a:r>
            <a:r>
              <a:rPr lang="es-AR" sz="3200" dirty="0"/>
              <a:t>físicas </a:t>
            </a:r>
            <a:r>
              <a:rPr lang="es-AR" sz="3200" dirty="0" smtClean="0"/>
              <a:t>– </a:t>
            </a:r>
            <a:r>
              <a:rPr lang="es-AR" sz="3200" dirty="0" smtClean="0"/>
              <a:t>(Beneficiario del Programa)</a:t>
            </a:r>
          </a:p>
          <a:p>
            <a:pPr marL="0" indent="0" algn="just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sz="3200" b="1" i="1" dirty="0"/>
              <a:t>RENDICION DE CUENTAS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es-AR" b="1" dirty="0" smtClean="0"/>
              <a:t>Artículo </a:t>
            </a:r>
            <a:r>
              <a:rPr lang="es-AR" b="1" dirty="0"/>
              <a:t>14 Resolución Nº 1700-RG-2000 con su modificatoria Resolución 3490-TP-2004</a:t>
            </a:r>
            <a:r>
              <a:rPr lang="es-AR" dirty="0" smtClean="0"/>
              <a:t>:</a:t>
            </a:r>
          </a:p>
          <a:p>
            <a:pPr marL="0" indent="0">
              <a:buNone/>
            </a:pPr>
            <a:endParaRPr lang="es-AR" dirty="0"/>
          </a:p>
          <a:p>
            <a:pPr algn="just"/>
            <a:r>
              <a:rPr lang="es-AR" dirty="0"/>
              <a:t>Las personas o las entidades no gubernamentales que </a:t>
            </a:r>
            <a:r>
              <a:rPr lang="es-AR" b="1" dirty="0"/>
              <a:t>reciban fondos públicos en concepto de subsidios o subvenciones deberán rendir cuentas de su inversión con relación de comprobantes y los originales de la documentación que justifique los gastos y pruebe que los fondos han sido afectados al destino para el cual fueron acordados.</a:t>
            </a:r>
            <a:endParaRPr lang="es-AR" dirty="0"/>
          </a:p>
          <a:p>
            <a:endParaRPr lang="es-AR" dirty="0"/>
          </a:p>
        </p:txBody>
      </p:sp>
      <p:pic>
        <p:nvPicPr>
          <p:cNvPr id="4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i="1" dirty="0"/>
              <a:t>DOCUMENTACIÓN RENDICION DE CUENTAS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Para </a:t>
            </a:r>
            <a:r>
              <a:rPr lang="es-AR" dirty="0"/>
              <a:t>cualquier </a:t>
            </a:r>
            <a:r>
              <a:rPr lang="es-AR" dirty="0" smtClean="0"/>
              <a:t>Programa </a:t>
            </a:r>
            <a:r>
              <a:rPr lang="es-AR" dirty="0"/>
              <a:t>o Plan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Nota de presentación de Rendición de cuentas.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AR" dirty="0" smtClean="0"/>
              <a:t>Factura “</a:t>
            </a:r>
            <a:r>
              <a:rPr lang="es-AR" dirty="0"/>
              <a:t>B” o “C” </a:t>
            </a:r>
            <a:r>
              <a:rPr lang="es-AR" dirty="0" smtClean="0"/>
              <a:t>(según </a:t>
            </a:r>
            <a:r>
              <a:rPr lang="es-AR" dirty="0"/>
              <a:t>su situación impositiva con el </a:t>
            </a:r>
            <a:r>
              <a:rPr lang="es-AR" dirty="0" smtClean="0"/>
              <a:t>AFIP</a:t>
            </a:r>
            <a:r>
              <a:rPr lang="es-AR" dirty="0" smtClean="0"/>
              <a:t>) o Ticket Factura.</a:t>
            </a:r>
            <a:endParaRPr lang="es-AR" dirty="0"/>
          </a:p>
          <a:p>
            <a:pPr marL="514350" lvl="0" indent="-514350">
              <a:buFont typeface="+mj-lt"/>
              <a:buAutoNum type="arabicPeriod"/>
            </a:pPr>
            <a:r>
              <a:rPr lang="es-AR" dirty="0"/>
              <a:t>Relación de comprobantes. </a:t>
            </a:r>
            <a:r>
              <a:rPr lang="es-AR" dirty="0" smtClean="0"/>
              <a:t>(Declaración Jurada).</a:t>
            </a:r>
            <a:endParaRPr lang="es-AR" dirty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200" b="1" dirty="0" smtClean="0"/>
              <a:t>Documentación legal comercial: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 smtClean="0"/>
              <a:t>Factura Electrónica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 smtClean="0"/>
              <a:t>Ticket Factura</a:t>
            </a:r>
            <a:endParaRPr lang="es-AR" sz="3200" dirty="0" smtClean="0"/>
          </a:p>
          <a:p>
            <a:pPr marL="0" indent="0">
              <a:buNone/>
            </a:pPr>
            <a:endParaRPr lang="es-AR" sz="3000" b="1" dirty="0" smtClean="0"/>
          </a:p>
          <a:p>
            <a:pPr marL="0" indent="0" algn="ctr">
              <a:buNone/>
            </a:pPr>
            <a:r>
              <a:rPr lang="es-AR" sz="2800" dirty="0" smtClean="0"/>
              <a:t>A nombre del Beneficiario del Programa, en la que contenga “Apellido y Nombre/es”, N° de CUIL o N° de DNI, Domicilio, condición de venta “al contado” y a “Consumidor Final”.</a:t>
            </a:r>
            <a:r>
              <a:rPr lang="es-AR" sz="2800" dirty="0"/>
              <a:t> la que debe incluir INDEFECTIVLEMENTE el sello “Pagado” del proveedor.</a:t>
            </a:r>
          </a:p>
          <a:p>
            <a:pPr marL="0" lvl="0" indent="0" algn="ctr">
              <a:buNone/>
            </a:pPr>
            <a:endParaRPr lang="es-AR" dirty="0" smtClean="0"/>
          </a:p>
          <a:p>
            <a:pPr marL="0" lvl="0" indent="0" algn="ctr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4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b="1" i="1" dirty="0"/>
              <a:t>RENDICION DE CUENTAS </a:t>
            </a:r>
            <a:endParaRPr lang="es-AR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352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200" b="1" dirty="0"/>
              <a:t>Se observa</a:t>
            </a:r>
            <a:r>
              <a:rPr lang="es-AR" sz="3200" b="1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sz="2600" b="1" dirty="0" smtClean="0"/>
              <a:t>En </a:t>
            </a:r>
            <a:r>
              <a:rPr lang="es-AR" sz="2600" b="1" dirty="0"/>
              <a:t>una FACTURA </a:t>
            </a:r>
            <a:r>
              <a:rPr lang="es-AR" sz="2600" b="1" dirty="0" smtClean="0"/>
              <a:t>Electrónica </a:t>
            </a:r>
            <a:r>
              <a:rPr lang="es-AR" sz="2600" dirty="0" smtClean="0"/>
              <a:t>tipo </a:t>
            </a:r>
            <a:r>
              <a:rPr lang="es-AR" sz="2600" dirty="0"/>
              <a:t>“B” o “C”  </a:t>
            </a:r>
            <a:r>
              <a:rPr lang="es-AR" sz="2600" dirty="0" smtClean="0"/>
              <a:t>se controla “El </a:t>
            </a:r>
            <a:r>
              <a:rPr lang="es-AR" sz="2600" dirty="0"/>
              <a:t>C.A.E</a:t>
            </a:r>
            <a:r>
              <a:rPr lang="es-AR" sz="2600" dirty="0" smtClean="0"/>
              <a:t>.”</a:t>
            </a:r>
          </a:p>
          <a:p>
            <a:pPr marL="0" indent="0">
              <a:buNone/>
            </a:pPr>
            <a:endParaRPr lang="es-AR" sz="2600" dirty="0" smtClean="0"/>
          </a:p>
          <a:p>
            <a:pPr marL="0" lvl="0" indent="0" algn="ctr">
              <a:buNone/>
            </a:pPr>
            <a:r>
              <a:rPr lang="es-AR" sz="2600" dirty="0" smtClean="0"/>
              <a:t>C.A.E. (Código </a:t>
            </a:r>
            <a:r>
              <a:rPr lang="es-AR" sz="2600" dirty="0"/>
              <a:t>de Autorización Electrónico) es un número </a:t>
            </a:r>
            <a:r>
              <a:rPr lang="es-AR" sz="2600" dirty="0" smtClean="0"/>
              <a:t>que </a:t>
            </a:r>
            <a:r>
              <a:rPr lang="es-AR" sz="2600" dirty="0"/>
              <a:t>otorga la AFIP al autorizar la emisión de un comprobante por web </a:t>
            </a:r>
            <a:r>
              <a:rPr lang="es-AR" sz="2600" dirty="0" err="1"/>
              <a:t>service</a:t>
            </a:r>
            <a:r>
              <a:rPr lang="es-AR" sz="2600" dirty="0"/>
              <a:t>, o por el servicio por clave fiscal "Comprobantes en línea" ("</a:t>
            </a:r>
            <a:r>
              <a:rPr lang="es-AR" sz="2600" b="1" dirty="0"/>
              <a:t>facturas</a:t>
            </a:r>
            <a:r>
              <a:rPr lang="es-AR" sz="2600" dirty="0"/>
              <a:t> </a:t>
            </a:r>
            <a:r>
              <a:rPr lang="es-AR" sz="2600" b="1" dirty="0"/>
              <a:t>electrónicas</a:t>
            </a:r>
            <a:r>
              <a:rPr lang="es-AR" sz="2600" dirty="0"/>
              <a:t>"). </a:t>
            </a:r>
            <a:endParaRPr lang="es-AR" sz="2600" dirty="0" smtClean="0"/>
          </a:p>
          <a:p>
            <a:pPr marL="0" lvl="0" indent="0" algn="ctr">
              <a:buNone/>
            </a:pPr>
            <a:r>
              <a:rPr lang="es-AR" sz="2600" dirty="0" smtClean="0"/>
              <a:t>Sin</a:t>
            </a:r>
            <a:r>
              <a:rPr lang="es-AR" sz="2600" dirty="0"/>
              <a:t> </a:t>
            </a:r>
            <a:r>
              <a:rPr lang="es-AR" sz="2600" b="1" dirty="0"/>
              <a:t>CAE</a:t>
            </a:r>
            <a:r>
              <a:rPr lang="es-AR" sz="2600" dirty="0"/>
              <a:t>, la </a:t>
            </a:r>
            <a:r>
              <a:rPr lang="es-AR" sz="2600" b="1" dirty="0"/>
              <a:t>factura</a:t>
            </a:r>
            <a:r>
              <a:rPr lang="es-AR" sz="2600" dirty="0"/>
              <a:t> no tiene validez fiscal</a:t>
            </a:r>
            <a:r>
              <a:rPr lang="es-AR" sz="2600" dirty="0" smtClean="0"/>
              <a:t>.</a:t>
            </a:r>
          </a:p>
        </p:txBody>
      </p:sp>
      <p:pic>
        <p:nvPicPr>
          <p:cNvPr id="6" name="Picture 7" descr="D:\juan pablo cuezzo\Ministerio de produccion\Logos\escudo de la provincia de juj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229965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30" y="982440"/>
            <a:ext cx="857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459</TotalTime>
  <Words>638</Words>
  <Application>Microsoft Office PowerPoint</Application>
  <PresentationFormat>Presentación en pantalla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Civil</vt:lpstr>
      <vt:lpstr>Presentación de PowerPoint</vt:lpstr>
      <vt:lpstr>RENDICION DE CUENTAS </vt:lpstr>
      <vt:lpstr>RENDICION DE CUENTAS </vt:lpstr>
      <vt:lpstr>RENDICION DE CUENTAS </vt:lpstr>
      <vt:lpstr>RENDICION DE CUENTAS </vt:lpstr>
      <vt:lpstr>RENDICION DE CUENTAS </vt:lpstr>
      <vt:lpstr>RENDICION DE CUENTAS </vt:lpstr>
      <vt:lpstr>RENDICION DE CUENTAS </vt:lpstr>
      <vt:lpstr>RENDICION DE CUENTAS </vt:lpstr>
      <vt:lpstr>RENDICION DE CUENTAS </vt:lpstr>
      <vt:lpstr>Presentación de PowerPoint</vt:lpstr>
      <vt:lpstr>Presentación de PowerPoint</vt:lpstr>
      <vt:lpstr>RENDICION DE CUENTAS </vt:lpstr>
      <vt:lpstr>Presentación de PowerPoint</vt:lpstr>
      <vt:lpstr>RENDICION DE CUENTAS </vt:lpstr>
      <vt:lpstr>RENDICION DE CUENTAS </vt:lpstr>
      <vt:lpstr>RENDICION DE CUENTAS </vt:lpstr>
      <vt:lpstr>RENDICION DE CUENTAS </vt:lpstr>
      <vt:lpstr>RENDICION DE CUENTAS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USUARIOISSA</dc:creator>
  <cp:lastModifiedBy>USUARIOISSA</cp:lastModifiedBy>
  <cp:revision>55</cp:revision>
  <dcterms:created xsi:type="dcterms:W3CDTF">2018-02-20T15:49:40Z</dcterms:created>
  <dcterms:modified xsi:type="dcterms:W3CDTF">2019-05-15T17:35:11Z</dcterms:modified>
</cp:coreProperties>
</file>